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65" r:id="rId5"/>
    <p:sldId id="266" r:id="rId6"/>
    <p:sldId id="270" r:id="rId7"/>
    <p:sldId id="275" r:id="rId8"/>
    <p:sldId id="276" r:id="rId9"/>
    <p:sldId id="273" r:id="rId10"/>
    <p:sldId id="267" r:id="rId11"/>
    <p:sldId id="271" r:id="rId12"/>
    <p:sldId id="274" r:id="rId13"/>
    <p:sldId id="277" r:id="rId14"/>
    <p:sldId id="261" r:id="rId15"/>
    <p:sldId id="268" r:id="rId16"/>
    <p:sldId id="278" r:id="rId17"/>
    <p:sldId id="264" r:id="rId18"/>
  </p:sldIdLst>
  <p:sldSz cx="12192000" cy="6858000"/>
  <p:notesSz cx="6858000" cy="9144000"/>
  <p:embeddedFontLst>
    <p:embeddedFont>
      <p:font typeface="KoPubWorld돋움체 Bold" panose="020B0600000101010101" charset="-127"/>
      <p:bold r:id="rId19"/>
    </p:embeddedFont>
    <p:embeddedFont>
      <p:font typeface="KoPubWorld돋움체 Light" panose="020B0600000101010101" charset="-127"/>
      <p:regular r:id="rId20"/>
    </p:embeddedFont>
    <p:embeddedFont>
      <p:font typeface="Britannic Bold" panose="020B0903060703020204" pitchFamily="34" charset="0"/>
      <p:regular r:id="rId21"/>
    </p:embeddedFont>
    <p:embeddedFont>
      <p:font typeface="Tmon몬소리 Black" panose="02000A03000000000000" pitchFamily="2" charset="-127"/>
      <p:bold r:id="rId22"/>
    </p:embeddedFont>
    <p:embeddedFont>
      <p:font typeface="맑은 고딕" panose="020B0503020000020004" pitchFamily="50" charset="-127"/>
      <p:regular r:id="rId23"/>
      <p:bold r:id="rId24"/>
    </p:embeddedFont>
    <p:embeddedFont>
      <p:font typeface="여기어때 잘난체" panose="020B0600000101010101" pitchFamily="50" charset="-127"/>
      <p:bold r:id="rId25"/>
    </p:embeddedFont>
    <p:embeddedFont>
      <p:font typeface="휴먼둥근헤드라인" panose="02030504000101010101" pitchFamily="18" charset="-127"/>
      <p:regular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2CE"/>
    <a:srgbClr val="64DECF"/>
    <a:srgbClr val="85EFE2"/>
    <a:srgbClr val="FDED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0079F7-1BDE-401F-901E-02A90F9D22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4A9B5BF-FBB6-4901-84EE-838A7C801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4DFFE3-0837-4762-B229-764CCCFFE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E6BB08-C6CD-4B68-A95A-C0471BC5C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ADE8E12-A20E-43EB-9214-88A9924A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3455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E867D3-5430-410D-8400-111FBF3A3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93EBFBC-819C-4B27-88D4-D19F31499F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A9D9D-6BCC-4978-B561-0F1AB8B602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CCF1A1-AFB2-4C48-BD45-BD42F5AC3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43E432-C59B-4658-9D89-286CE953E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696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9845BC2-0329-46A5-BB1C-7A5416F4BA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4A021D2-C485-4A4D-8E5A-4ACEFC5EF5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77780D5-259F-47F0-88D5-E3ADEC053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4428820-F01C-4E5C-89EB-A9762BC3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ADB37B-7CEC-4447-81E4-DD3A6DED1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1901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7C89C7-27CD-4A97-90B7-4DD77F727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3DC1C-D131-4061-8930-FFA6159930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13BD02-7BA8-4BBC-AA38-71F372127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4464A4-6D4C-4C1A-9EC4-C77AE47BC2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5B3F6AB-1EEC-4010-A945-A2E032D1F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1523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CB1D198-6537-4C0D-8D26-7A483A196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E50832-AFA7-4B94-8D03-2DF06D4038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C9E9AD6-C40C-4012-A493-9AF95255A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4E0D95-BDD7-48DB-B4BC-1D3D8C68F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ABFA3E-BED5-4DF4-AB05-A59C05A73D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5534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7CF12-E197-4FDA-A488-258040594B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120D48C-6396-48E3-AAEA-86F028FEEEB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F2A53D2-7AFC-4DDA-A83E-59DBFA1FBF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A767CE4-0D16-40CD-A0FE-6BE7FDD3E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5EA0EAF-A65C-499C-B6EE-A8B897C50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B09D08-940C-491B-9A4E-2E5B4ECE3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1608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7C6B6D-51B0-461F-91B1-D54732EA1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6409FFA-E886-417E-BB8C-9DD5BFE488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F7E042C-4BC5-4DA8-B66A-381A0422EB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D206237-DC12-499B-89C2-3DCAEF6FA3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4D1F9D6-A934-4B3E-ABB6-519C4F5D126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461EA77-3E1C-440A-B465-759737FF6F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57B1BF4-7D23-4FD7-ADA4-CF075E4B6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3F3A825-A101-4B66-84D9-2B71404E5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85856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11E278-F75D-4660-9D08-0D3E0FE082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08FB9F-22CF-4F1C-B7E4-4120152956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3753459-8735-432A-A77F-655AC95E7B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1E6F224-6E76-44B8-AECB-13DF5B7D56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735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17824F4-6A1C-4395-8C7D-51776DE33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8D92FB-714B-4526-B6F1-CFEFF71398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1CDFFFF-6B78-492F-804D-9DE2DC6B3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6759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489EA7-983F-4230-90A7-9085374E2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05C8B69-658D-4532-87C4-98C2FEC8D8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9FA0CA3-3DCF-4A98-B87D-00C628D4D7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D74F306-CCC9-49A0-9BFB-CBF87DF81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116356C-9E73-4E64-9EB1-3990F9DD4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9D31894-02AA-4561-96F6-E6F6C0E39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3688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43E7A0D-BB4D-432E-88A7-72A8B8FD0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BBCEC50-41F9-470E-B94D-FF1B7038FEC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9589834-27AD-430A-B41D-BA680E602DB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CA17B97-91FE-4EF2-9699-D8F66FD80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5E1E57C-0C84-45F3-A201-5E0715E61A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E44D6F3-878A-48C0-9D2C-E2E8891A39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7847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9D68312-D8C0-4AB8-AD63-279CDB6224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E1D770D-F22B-4D8D-86E5-378840FD86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8EA0C6-F6DF-4FD8-8E68-EC42C947E0E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1A2CC-AD33-4BEB-BEDF-7117FCB0AF3A}" type="datetimeFigureOut">
              <a:rPr lang="ko-KR" altLang="en-US" smtClean="0"/>
              <a:t>2022-05-02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6EB42F0-8675-4D0B-918D-F44560B8C09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4EEFF-1B8A-4E4B-ABD3-DD5B98FDF1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0B6F26-7B99-433C-A969-9457AF99F1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2772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2723587" y="2905399"/>
            <a:ext cx="67665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위</a:t>
            </a:r>
            <a:r>
              <a:rPr lang="en-US" altLang="ko-KR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, </a:t>
            </a:r>
            <a:r>
              <a:rPr lang="ko-KR" alt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대장 내시경 영상 자동 분류 시스템</a:t>
            </a:r>
            <a:endParaRPr lang="ko-KR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4B66E7-8E1B-4C68-8620-D941855A8802}"/>
              </a:ext>
            </a:extLst>
          </p:cNvPr>
          <p:cNvSpPr/>
          <p:nvPr/>
        </p:nvSpPr>
        <p:spPr>
          <a:xfrm>
            <a:off x="7737567" y="4160846"/>
            <a:ext cx="2952208" cy="360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Light" panose="00000300000000000000" pitchFamily="2" charset="-127"/>
              </a:rPr>
              <a:t>종합 설계 프로젝트</a:t>
            </a:r>
            <a:r>
              <a:rPr lang="en-US" altLang="ko-KR" sz="1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Light" panose="00000300000000000000" pitchFamily="2" charset="-127"/>
              </a:rPr>
              <a:t>2 3</a:t>
            </a:r>
            <a:r>
              <a:rPr lang="ko-KR" altLang="en-US" sz="1800" dirty="0">
                <a:solidFill>
                  <a:schemeClr val="bg1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Light" panose="00000300000000000000" pitchFamily="2" charset="-127"/>
              </a:rPr>
              <a:t>팀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7833325" y="4662970"/>
            <a:ext cx="27606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메디알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 테크놀로지 권광일 이사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돋움체 Bold" panose="000008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김상민  이창환 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 </a:t>
            </a:r>
            <a:r>
              <a:rPr lang="ko-KR" alt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임준성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  <a:cs typeface="KoPubWorld돋움체 Bold" panose="00000800000000000000" pitchFamily="2" charset="-127"/>
              </a:rPr>
              <a:t>  황지욱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Tmon몬소리 Black" panose="02000A03000000000000" pitchFamily="2" charset="-127"/>
              <a:ea typeface="Tmon몬소리 Black" panose="02000A03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040737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ED97A37-80A0-4E4F-BCE6-D0F139C80420}"/>
              </a:ext>
            </a:extLst>
          </p:cNvPr>
          <p:cNvSpPr txBox="1"/>
          <p:nvPr/>
        </p:nvSpPr>
        <p:spPr>
          <a:xfrm>
            <a:off x="2036338" y="5118170"/>
            <a:ext cx="26162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최소 주 </a:t>
            </a:r>
            <a:r>
              <a:rPr lang="en-US" altLang="ko-KR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1</a:t>
            </a:r>
            <a:r>
              <a:rPr lang="ko-KR" altLang="en-US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회 멘토 </a:t>
            </a:r>
            <a:r>
              <a:rPr lang="en-US" altLang="ko-KR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• </a:t>
            </a:r>
            <a:r>
              <a:rPr lang="ko-KR" altLang="en-US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팀원 회의</a:t>
            </a:r>
            <a:endParaRPr lang="en-US" altLang="ko-KR" sz="1600" dirty="0">
              <a:solidFill>
                <a:srgbClr val="276B7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공부내용</a:t>
            </a:r>
            <a:r>
              <a:rPr lang="en-US" altLang="ko-KR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및 진행상황 공유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B52112-F22D-45FF-B925-746AC379DEE6}"/>
              </a:ext>
            </a:extLst>
          </p:cNvPr>
          <p:cNvSpPr txBox="1"/>
          <p:nvPr/>
        </p:nvSpPr>
        <p:spPr>
          <a:xfrm>
            <a:off x="7795490" y="5118170"/>
            <a:ext cx="26162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C#  </a:t>
            </a:r>
            <a:r>
              <a:rPr lang="ko-KR" altLang="en-US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강의</a:t>
            </a:r>
            <a:endParaRPr lang="en-US" altLang="ko-KR" sz="1600" dirty="0">
              <a:solidFill>
                <a:srgbClr val="276B7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en-US" altLang="ko-KR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멘토님 강의</a:t>
            </a:r>
            <a:r>
              <a:rPr lang="en-US" altLang="ko-KR" sz="1600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)</a:t>
            </a:r>
            <a:endParaRPr lang="ko-KR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2D2F08-D0DC-4AE6-BF0F-589A4FC2EEC3}"/>
              </a:ext>
            </a:extLst>
          </p:cNvPr>
          <p:cNvSpPr/>
          <p:nvPr/>
        </p:nvSpPr>
        <p:spPr>
          <a:xfrm>
            <a:off x="5445239" y="360000"/>
            <a:ext cx="1273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진행 상황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3C07D9F-6BDB-4927-975D-EACDB3DA4E9F}"/>
              </a:ext>
            </a:extLst>
          </p:cNvPr>
          <p:cNvSpPr txBox="1"/>
          <p:nvPr/>
        </p:nvSpPr>
        <p:spPr>
          <a:xfrm>
            <a:off x="4379504" y="129726"/>
            <a:ext cx="934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FAF8FE8-1061-4F32-8704-AE9C22B3894B}"/>
              </a:ext>
            </a:extLst>
          </p:cNvPr>
          <p:cNvSpPr/>
          <p:nvPr/>
        </p:nvSpPr>
        <p:spPr>
          <a:xfrm>
            <a:off x="4652553" y="128423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Study</a:t>
            </a:r>
            <a:endParaRPr lang="ko-KR" altLang="en-US" sz="1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6F691FB-3184-499E-9B43-B1B79D287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0230" y="1985319"/>
            <a:ext cx="3946737" cy="288662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BC0A77-157D-4B1D-A9BD-08F637A7E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7116" y="2603144"/>
            <a:ext cx="3434657" cy="193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56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9B727B-65C1-4126-A2D1-3B0CAE72C94E}"/>
              </a:ext>
            </a:extLst>
          </p:cNvPr>
          <p:cNvSpPr/>
          <p:nvPr/>
        </p:nvSpPr>
        <p:spPr>
          <a:xfrm>
            <a:off x="5445239" y="360000"/>
            <a:ext cx="1273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진행 상황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AFA47-A4BE-4F9B-A20F-7603A0E8CC55}"/>
              </a:ext>
            </a:extLst>
          </p:cNvPr>
          <p:cNvSpPr txBox="1"/>
          <p:nvPr/>
        </p:nvSpPr>
        <p:spPr>
          <a:xfrm>
            <a:off x="4379504" y="129726"/>
            <a:ext cx="934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69AA6C-CDCD-40D8-98CE-5A418B4C63F9}"/>
              </a:ext>
            </a:extLst>
          </p:cNvPr>
          <p:cNvSpPr/>
          <p:nvPr/>
        </p:nvSpPr>
        <p:spPr>
          <a:xfrm>
            <a:off x="4652553" y="1284233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기능 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24225E8-A4E4-4F2E-9388-66FE0CD0C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11" y="2010179"/>
            <a:ext cx="3696868" cy="1514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587BCA4-D18C-4A1F-A854-52C2A74F29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987" y="3754503"/>
            <a:ext cx="4578716" cy="927427"/>
          </a:xfrm>
          <a:prstGeom prst="rect">
            <a:avLst/>
          </a:prstGeom>
        </p:spPr>
      </p:pic>
      <p:grpSp>
        <p:nvGrpSpPr>
          <p:cNvPr id="42" name="그룹 41">
            <a:extLst>
              <a:ext uri="{FF2B5EF4-FFF2-40B4-BE49-F238E27FC236}">
                <a16:creationId xmlns:a16="http://schemas.microsoft.com/office/drawing/2014/main" id="{479153F3-699D-4510-A6F9-C7D842F59A19}"/>
              </a:ext>
            </a:extLst>
          </p:cNvPr>
          <p:cNvGrpSpPr/>
          <p:nvPr/>
        </p:nvGrpSpPr>
        <p:grpSpPr>
          <a:xfrm>
            <a:off x="870929" y="5178739"/>
            <a:ext cx="2298702" cy="1007455"/>
            <a:chOff x="626267" y="5192068"/>
            <a:chExt cx="2120791" cy="797938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26CA7A47-C7C0-4737-ACB7-C55E888EE9F1}"/>
                </a:ext>
              </a:extLst>
            </p:cNvPr>
            <p:cNvSpPr/>
            <p:nvPr/>
          </p:nvSpPr>
          <p:spPr>
            <a:xfrm>
              <a:off x="694250" y="5244492"/>
              <a:ext cx="2052808" cy="745514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FD9032C9-4778-4B8B-B978-0E51869E446A}"/>
                </a:ext>
              </a:extLst>
            </p:cNvPr>
            <p:cNvSpPr/>
            <p:nvPr/>
          </p:nvSpPr>
          <p:spPr>
            <a:xfrm>
              <a:off x="626267" y="5192068"/>
              <a:ext cx="2052808" cy="745514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영상 재생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D8519C0-5706-4F99-B159-5D15707A4C1A}"/>
              </a:ext>
            </a:extLst>
          </p:cNvPr>
          <p:cNvGrpSpPr/>
          <p:nvPr/>
        </p:nvGrpSpPr>
        <p:grpSpPr>
          <a:xfrm>
            <a:off x="3436410" y="5178738"/>
            <a:ext cx="2298702" cy="1007455"/>
            <a:chOff x="626267" y="5192068"/>
            <a:chExt cx="2120791" cy="797938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94815770-C286-4D33-9C21-99157533318D}"/>
                </a:ext>
              </a:extLst>
            </p:cNvPr>
            <p:cNvSpPr/>
            <p:nvPr/>
          </p:nvSpPr>
          <p:spPr>
            <a:xfrm>
              <a:off x="694250" y="5244492"/>
              <a:ext cx="2052808" cy="745514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3CB3AEF8-750A-44EA-B4E3-7CC6784185B7}"/>
                </a:ext>
              </a:extLst>
            </p:cNvPr>
            <p:cNvSpPr/>
            <p:nvPr/>
          </p:nvSpPr>
          <p:spPr>
            <a:xfrm>
              <a:off x="626267" y="5192068"/>
              <a:ext cx="2052808" cy="745514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영상 캡쳐</a:t>
              </a:r>
              <a:r>
                <a:rPr lang="en-US" altLang="ko-KR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저장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9BA8818-5DB7-4348-B826-4924ACDC2172}"/>
              </a:ext>
            </a:extLst>
          </p:cNvPr>
          <p:cNvGrpSpPr/>
          <p:nvPr/>
        </p:nvGrpSpPr>
        <p:grpSpPr>
          <a:xfrm>
            <a:off x="6075577" y="5178738"/>
            <a:ext cx="2298702" cy="1007455"/>
            <a:chOff x="626267" y="5192068"/>
            <a:chExt cx="2120791" cy="797938"/>
          </a:xfrm>
        </p:grpSpPr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236EF203-CBF1-49AE-91DC-12E8EA844D51}"/>
                </a:ext>
              </a:extLst>
            </p:cNvPr>
            <p:cNvSpPr/>
            <p:nvPr/>
          </p:nvSpPr>
          <p:spPr>
            <a:xfrm>
              <a:off x="694250" y="5244492"/>
              <a:ext cx="2052808" cy="745514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5A820BB5-AA89-4941-9912-AC9071B66B9D}"/>
                </a:ext>
              </a:extLst>
            </p:cNvPr>
            <p:cNvSpPr/>
            <p:nvPr/>
          </p:nvSpPr>
          <p:spPr>
            <a:xfrm>
              <a:off x="626267" y="5192068"/>
              <a:ext cx="2052808" cy="745514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저장된 파일</a:t>
              </a:r>
              <a:endParaRPr lang="en-US" altLang="ko-KR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불러오기</a:t>
              </a: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5F0BE000-5C2C-4217-98B3-D621A453B9E4}"/>
              </a:ext>
            </a:extLst>
          </p:cNvPr>
          <p:cNvGrpSpPr/>
          <p:nvPr/>
        </p:nvGrpSpPr>
        <p:grpSpPr>
          <a:xfrm>
            <a:off x="8714744" y="5178738"/>
            <a:ext cx="2298702" cy="1007455"/>
            <a:chOff x="626267" y="5192068"/>
            <a:chExt cx="2120791" cy="797938"/>
          </a:xfrm>
        </p:grpSpPr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497FDDF9-A2FC-425F-8233-C7DFF7B339F9}"/>
                </a:ext>
              </a:extLst>
            </p:cNvPr>
            <p:cNvSpPr/>
            <p:nvPr/>
          </p:nvSpPr>
          <p:spPr>
            <a:xfrm>
              <a:off x="694250" y="5244492"/>
              <a:ext cx="2052808" cy="745514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9959B57B-3D7F-407E-AA21-5A7A989407BB}"/>
                </a:ext>
              </a:extLst>
            </p:cNvPr>
            <p:cNvSpPr/>
            <p:nvPr/>
          </p:nvSpPr>
          <p:spPr>
            <a:xfrm>
              <a:off x="626267" y="5192068"/>
              <a:ext cx="2052808" cy="745514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</a:rPr>
                <a:t>사진편집 도구</a:t>
              </a:r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8C1A1698-33D8-E93A-AD2C-AE94F3018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9636" y="2310291"/>
            <a:ext cx="3872453" cy="2237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49620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7B52112-F22D-45FF-B925-746AC379DEE6}"/>
              </a:ext>
            </a:extLst>
          </p:cNvPr>
          <p:cNvSpPr txBox="1"/>
          <p:nvPr/>
        </p:nvSpPr>
        <p:spPr>
          <a:xfrm>
            <a:off x="3029798" y="5628541"/>
            <a:ext cx="6125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8</a:t>
            </a:r>
            <a:r>
              <a:rPr lang="ko-KR" altLang="en-US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개의 </a:t>
            </a:r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Class</a:t>
            </a:r>
            <a:r>
              <a:rPr lang="ko-KR" altLang="en-US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로 분류</a:t>
            </a:r>
            <a:endParaRPr lang="en-US" altLang="ko-KR" dirty="0">
              <a:solidFill>
                <a:srgbClr val="276B7B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KoPubWorld돋움체 Light" panose="00000300000000000000" pitchFamily="2" charset="-127"/>
            </a:endParaRPr>
          </a:p>
          <a:p>
            <a:pPr algn="ctr"/>
            <a:r>
              <a:rPr lang="ko-KR" altLang="en-US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식도</a:t>
            </a:r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분문</a:t>
            </a:r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 err="1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위저부</a:t>
            </a:r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 err="1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위체</a:t>
            </a:r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(</a:t>
            </a:r>
            <a:r>
              <a:rPr lang="ko-KR" altLang="en-US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상</a:t>
            </a:r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중</a:t>
            </a:r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하</a:t>
            </a:r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), </a:t>
            </a:r>
            <a:r>
              <a:rPr lang="ko-KR" altLang="en-US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유문</a:t>
            </a:r>
            <a:r>
              <a:rPr lang="en-US" altLang="ko-KR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, </a:t>
            </a:r>
            <a:r>
              <a:rPr lang="ko-KR" altLang="en-US" dirty="0">
                <a:solidFill>
                  <a:srgbClr val="276B7B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십이지장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9B727B-65C1-4126-A2D1-3B0CAE72C94E}"/>
              </a:ext>
            </a:extLst>
          </p:cNvPr>
          <p:cNvSpPr/>
          <p:nvPr/>
        </p:nvSpPr>
        <p:spPr>
          <a:xfrm>
            <a:off x="5445239" y="360000"/>
            <a:ext cx="1273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진행 상황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AFA47-A4BE-4F9B-A20F-7603A0E8CC55}"/>
              </a:ext>
            </a:extLst>
          </p:cNvPr>
          <p:cNvSpPr txBox="1"/>
          <p:nvPr/>
        </p:nvSpPr>
        <p:spPr>
          <a:xfrm>
            <a:off x="4379504" y="129726"/>
            <a:ext cx="934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69AA6C-CDCD-40D8-98CE-5A418B4C63F9}"/>
              </a:ext>
            </a:extLst>
          </p:cNvPr>
          <p:cNvSpPr/>
          <p:nvPr/>
        </p:nvSpPr>
        <p:spPr>
          <a:xfrm>
            <a:off x="4652553" y="128423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Labeling</a:t>
            </a:r>
            <a:endParaRPr lang="ko-KR" altLang="en-US" sz="1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874109B-43F5-4315-8F93-C05D6093F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7704" y="1981302"/>
            <a:ext cx="5309696" cy="3382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99147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B69B727B-65C1-4126-A2D1-3B0CAE72C94E}"/>
              </a:ext>
            </a:extLst>
          </p:cNvPr>
          <p:cNvSpPr/>
          <p:nvPr/>
        </p:nvSpPr>
        <p:spPr>
          <a:xfrm>
            <a:off x="5445239" y="360000"/>
            <a:ext cx="1273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진행 상황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AAFA47-A4BE-4F9B-A20F-7603A0E8CC55}"/>
              </a:ext>
            </a:extLst>
          </p:cNvPr>
          <p:cNvSpPr txBox="1"/>
          <p:nvPr/>
        </p:nvSpPr>
        <p:spPr>
          <a:xfrm>
            <a:off x="4379504" y="129726"/>
            <a:ext cx="934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269AA6C-CDCD-40D8-98CE-5A418B4C63F9}"/>
              </a:ext>
            </a:extLst>
          </p:cNvPr>
          <p:cNvSpPr/>
          <p:nvPr/>
        </p:nvSpPr>
        <p:spPr>
          <a:xfrm>
            <a:off x="4652553" y="128423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논문 제출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5FDA78-26F0-39A7-4364-65DAD164D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425" y="2478265"/>
            <a:ext cx="6888429" cy="284985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41BFA51-D5EE-49C2-EBCB-F9A2A600D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53" y="2477730"/>
            <a:ext cx="4414979" cy="285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313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1D03930-A186-48A2-A719-1DB5B201DE5A}"/>
              </a:ext>
            </a:extLst>
          </p:cNvPr>
          <p:cNvSpPr/>
          <p:nvPr/>
        </p:nvSpPr>
        <p:spPr>
          <a:xfrm>
            <a:off x="2764957" y="1643137"/>
            <a:ext cx="7784225" cy="10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7B4FB42F-61AB-4ADA-879A-670D33F52DB2}"/>
              </a:ext>
            </a:extLst>
          </p:cNvPr>
          <p:cNvSpPr/>
          <p:nvPr/>
        </p:nvSpPr>
        <p:spPr>
          <a:xfrm>
            <a:off x="1642818" y="1493493"/>
            <a:ext cx="1440000" cy="1440000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4855728" y="336158"/>
            <a:ext cx="2480543" cy="360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이슈사항 및 해결방안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2195CBE-6EC8-4E73-B309-A19BAA195767}"/>
              </a:ext>
            </a:extLst>
          </p:cNvPr>
          <p:cNvSpPr/>
          <p:nvPr/>
        </p:nvSpPr>
        <p:spPr>
          <a:xfrm>
            <a:off x="2764957" y="3318926"/>
            <a:ext cx="7784225" cy="10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4A8D62FD-93E9-42E5-9A1B-AF97802BB6B2}"/>
              </a:ext>
            </a:extLst>
          </p:cNvPr>
          <p:cNvSpPr/>
          <p:nvPr/>
        </p:nvSpPr>
        <p:spPr>
          <a:xfrm>
            <a:off x="1642818" y="3204508"/>
            <a:ext cx="1440000" cy="1440000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3CAB183-DEA4-4560-B11D-01DCD66BDF6D}"/>
              </a:ext>
            </a:extLst>
          </p:cNvPr>
          <p:cNvSpPr txBox="1"/>
          <p:nvPr/>
        </p:nvSpPr>
        <p:spPr>
          <a:xfrm>
            <a:off x="3785614" y="1957233"/>
            <a:ext cx="57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데이터 표본 부족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  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-&gt;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  </a:t>
            </a:r>
            <a:r>
              <a:rPr lang="ko-KR" altLang="en-US" sz="2400" dirty="0">
                <a:solidFill>
                  <a:srgbClr val="36D2C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흑백 영상</a:t>
            </a:r>
            <a:r>
              <a:rPr lang="en-US" altLang="ko-KR" sz="2400" dirty="0">
                <a:solidFill>
                  <a:srgbClr val="36D2C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 </a:t>
            </a:r>
            <a:r>
              <a:rPr lang="ko-KR" altLang="en-US" sz="2400" dirty="0">
                <a:solidFill>
                  <a:srgbClr val="36D2C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사용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1885B2-CE85-4E51-8FAC-8BFA570AF1CB}"/>
              </a:ext>
            </a:extLst>
          </p:cNvPr>
          <p:cNvSpPr txBox="1"/>
          <p:nvPr/>
        </p:nvSpPr>
        <p:spPr>
          <a:xfrm>
            <a:off x="3920054" y="103676"/>
            <a:ext cx="9364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1F7BE5F-61C8-4C13-9114-2F4091844C37}"/>
              </a:ext>
            </a:extLst>
          </p:cNvPr>
          <p:cNvSpPr txBox="1"/>
          <p:nvPr/>
        </p:nvSpPr>
        <p:spPr>
          <a:xfrm>
            <a:off x="3548787" y="3633022"/>
            <a:ext cx="576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MediaPlayer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  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-&gt;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  </a:t>
            </a:r>
            <a:r>
              <a:rPr lang="en-US" altLang="ko-KR" sz="2400" dirty="0" err="1">
                <a:solidFill>
                  <a:srgbClr val="36D2C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OpenCv</a:t>
            </a:r>
            <a:endParaRPr lang="ko-KR" altLang="en-US" sz="2400" dirty="0">
              <a:solidFill>
                <a:srgbClr val="36D2CE"/>
              </a:solidFill>
              <a:latin typeface="여기어때 잘난체" panose="020B0600000101010101" pitchFamily="50" charset="-127"/>
              <a:ea typeface="여기어때 잘난체" panose="020B0600000101010101" pitchFamily="50" charset="-127"/>
              <a:cs typeface="KoPubWorld돋움체 Light" panose="00000300000000000000" pitchFamily="2" charset="-127"/>
            </a:endParaRPr>
          </a:p>
        </p:txBody>
      </p:sp>
      <p:pic>
        <p:nvPicPr>
          <p:cNvPr id="3" name="그래픽 2" descr="UI UX 단색으로 채워진">
            <a:extLst>
              <a:ext uri="{FF2B5EF4-FFF2-40B4-BE49-F238E27FC236}">
                <a16:creationId xmlns:a16="http://schemas.microsoft.com/office/drawing/2014/main" id="{85E32EED-F98F-4676-A94A-CAA35879E8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002818" y="3564508"/>
            <a:ext cx="720000" cy="720000"/>
          </a:xfrm>
          <a:prstGeom prst="rect">
            <a:avLst/>
          </a:prstGeom>
        </p:spPr>
      </p:pic>
      <p:pic>
        <p:nvPicPr>
          <p:cNvPr id="6" name="그래픽 5" descr="통계 단색으로 채워진">
            <a:extLst>
              <a:ext uri="{FF2B5EF4-FFF2-40B4-BE49-F238E27FC236}">
                <a16:creationId xmlns:a16="http://schemas.microsoft.com/office/drawing/2014/main" id="{44CB234F-0DB8-4786-B609-A9BAB7F34E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09079" y="1853493"/>
            <a:ext cx="720000" cy="7200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00DF14-1C22-CD7F-0E20-55AF1D53FF10}"/>
              </a:ext>
            </a:extLst>
          </p:cNvPr>
          <p:cNvSpPr/>
          <p:nvPr/>
        </p:nvSpPr>
        <p:spPr>
          <a:xfrm>
            <a:off x="2764957" y="5029941"/>
            <a:ext cx="7784225" cy="10898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530ACF4-0544-174E-A19D-1A230F3F48FA}"/>
              </a:ext>
            </a:extLst>
          </p:cNvPr>
          <p:cNvSpPr/>
          <p:nvPr/>
        </p:nvSpPr>
        <p:spPr>
          <a:xfrm>
            <a:off x="1642818" y="4915523"/>
            <a:ext cx="1440000" cy="1440000"/>
          </a:xfrm>
          <a:prstGeom prst="ellipse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56112B-F909-F379-A406-2B3296052F0E}"/>
              </a:ext>
            </a:extLst>
          </p:cNvPr>
          <p:cNvSpPr txBox="1"/>
          <p:nvPr/>
        </p:nvSpPr>
        <p:spPr>
          <a:xfrm>
            <a:off x="3337266" y="5344037"/>
            <a:ext cx="61830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영상 데이터 제공 지연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  </a:t>
            </a:r>
            <a:r>
              <a:rPr lang="en-US" altLang="ko-KR" sz="2400" dirty="0">
                <a:solidFill>
                  <a:schemeClr val="accent4">
                    <a:lumMod val="60000"/>
                    <a:lumOff val="40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-&gt;</a:t>
            </a:r>
            <a:r>
              <a:rPr lang="en-US" altLang="ko-KR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  </a:t>
            </a:r>
            <a:r>
              <a:rPr lang="ko-KR" altLang="en-US" sz="2400" dirty="0">
                <a:solidFill>
                  <a:srgbClr val="36D2CE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  <a:cs typeface="KoPubWorld돋움체 Light" panose="00000300000000000000" pitchFamily="2" charset="-127"/>
              </a:rPr>
              <a:t>개발 순서 변경</a:t>
            </a:r>
          </a:p>
        </p:txBody>
      </p:sp>
      <p:pic>
        <p:nvPicPr>
          <p:cNvPr id="24" name="그래픽 23" descr="월 단위 달력 단색으로 채워진">
            <a:extLst>
              <a:ext uri="{FF2B5EF4-FFF2-40B4-BE49-F238E27FC236}">
                <a16:creationId xmlns:a16="http://schemas.microsoft.com/office/drawing/2014/main" id="{785AA4DC-BA1D-DDE6-42D3-B181FD9532E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2002818" y="5275523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205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AA4792-6CD0-407B-B980-D635438EAA9D}"/>
              </a:ext>
            </a:extLst>
          </p:cNvPr>
          <p:cNvSpPr/>
          <p:nvPr/>
        </p:nvSpPr>
        <p:spPr>
          <a:xfrm>
            <a:off x="5445239" y="360000"/>
            <a:ext cx="1273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향후 일정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E4565-07A9-4FBB-B4C3-9A5361D6D976}"/>
              </a:ext>
            </a:extLst>
          </p:cNvPr>
          <p:cNvSpPr txBox="1"/>
          <p:nvPr/>
        </p:nvSpPr>
        <p:spPr>
          <a:xfrm>
            <a:off x="4509565" y="129167"/>
            <a:ext cx="9364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AACFEA-A31C-4EF9-8AB9-C5C25DAE7F2F}"/>
              </a:ext>
            </a:extLst>
          </p:cNvPr>
          <p:cNvSpPr/>
          <p:nvPr/>
        </p:nvSpPr>
        <p:spPr>
          <a:xfrm>
            <a:off x="4652553" y="137754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Gantt Chart</a:t>
            </a:r>
            <a:endParaRPr lang="ko-KR" altLang="en-US" sz="1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AD75B201-C3EF-4DEC-A18D-A6D0FE0F44E0}"/>
              </a:ext>
            </a:extLst>
          </p:cNvPr>
          <p:cNvGrpSpPr/>
          <p:nvPr/>
        </p:nvGrpSpPr>
        <p:grpSpPr>
          <a:xfrm>
            <a:off x="796286" y="5038782"/>
            <a:ext cx="2189658" cy="908790"/>
            <a:chOff x="557400" y="5081216"/>
            <a:chExt cx="2189658" cy="908790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E035848B-BB77-48E4-977D-2417F95C4169}"/>
                </a:ext>
              </a:extLst>
            </p:cNvPr>
            <p:cNvSpPr/>
            <p:nvPr/>
          </p:nvSpPr>
          <p:spPr>
            <a:xfrm>
              <a:off x="694250" y="5244492"/>
              <a:ext cx="2052808" cy="745514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FAA4142-837B-4919-A7AA-8D93D23E8A62}"/>
                </a:ext>
              </a:extLst>
            </p:cNvPr>
            <p:cNvSpPr/>
            <p:nvPr/>
          </p:nvSpPr>
          <p:spPr>
            <a:xfrm>
              <a:off x="557400" y="5081216"/>
              <a:ext cx="2052808" cy="745514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Light" panose="00000300000000000000" pitchFamily="2" charset="-127"/>
                </a:rPr>
                <a:t>Data labelling</a:t>
              </a:r>
              <a:endPara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29AE2D27-7C71-468D-B04C-32428337C5D1}"/>
              </a:ext>
            </a:extLst>
          </p:cNvPr>
          <p:cNvGrpSpPr/>
          <p:nvPr/>
        </p:nvGrpSpPr>
        <p:grpSpPr>
          <a:xfrm>
            <a:off x="6570877" y="5038782"/>
            <a:ext cx="2189658" cy="908790"/>
            <a:chOff x="3496194" y="4998635"/>
            <a:chExt cx="2189658" cy="908790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2A674386-D47B-43A7-A2C8-E18D44D91E4E}"/>
                </a:ext>
              </a:extLst>
            </p:cNvPr>
            <p:cNvSpPr/>
            <p:nvPr/>
          </p:nvSpPr>
          <p:spPr>
            <a:xfrm>
              <a:off x="3633044" y="5161911"/>
              <a:ext cx="2052808" cy="745514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0A40133E-3F3A-4A79-8DC6-2110B1115E86}"/>
                </a:ext>
              </a:extLst>
            </p:cNvPr>
            <p:cNvSpPr/>
            <p:nvPr/>
          </p:nvSpPr>
          <p:spPr>
            <a:xfrm>
              <a:off x="3496194" y="4998635"/>
              <a:ext cx="2052808" cy="745514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Light" panose="00000300000000000000" pitchFamily="2" charset="-127"/>
                </a:rPr>
                <a:t>Application </a:t>
              </a:r>
              <a:r>
                <a:rPr lang="ko-KR" altLang="en-US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Light" panose="00000300000000000000" pitchFamily="2" charset="-127"/>
                </a:rPr>
                <a:t>구현</a:t>
              </a:r>
              <a:endParaRPr lang="ko-KR" altLang="en-US" sz="1600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D3C1A01-0B87-41E2-AB76-7FB0635787A4}"/>
              </a:ext>
            </a:extLst>
          </p:cNvPr>
          <p:cNvGrpSpPr/>
          <p:nvPr/>
        </p:nvGrpSpPr>
        <p:grpSpPr>
          <a:xfrm>
            <a:off x="3615156" y="5026063"/>
            <a:ext cx="2189658" cy="908790"/>
            <a:chOff x="6506149" y="5030595"/>
            <a:chExt cx="2189658" cy="908790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91EFE14D-463F-4166-A59C-1742A698ABC3}"/>
                </a:ext>
              </a:extLst>
            </p:cNvPr>
            <p:cNvSpPr/>
            <p:nvPr/>
          </p:nvSpPr>
          <p:spPr>
            <a:xfrm>
              <a:off x="6642999" y="5193871"/>
              <a:ext cx="2052808" cy="745514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ED60FBA-EA29-4E7E-BADE-E9F501048CA4}"/>
                </a:ext>
              </a:extLst>
            </p:cNvPr>
            <p:cNvSpPr/>
            <p:nvPr/>
          </p:nvSpPr>
          <p:spPr>
            <a:xfrm>
              <a:off x="6506149" y="5030595"/>
              <a:ext cx="2052808" cy="745514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Light" panose="00000300000000000000" pitchFamily="2" charset="-127"/>
                </a:rPr>
                <a:t>Data training</a:t>
              </a:r>
              <a:endPara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066BDA01-CE0A-460D-BD46-18C8F8E22D04}"/>
              </a:ext>
            </a:extLst>
          </p:cNvPr>
          <p:cNvGrpSpPr/>
          <p:nvPr/>
        </p:nvGrpSpPr>
        <p:grpSpPr>
          <a:xfrm>
            <a:off x="9342908" y="5026063"/>
            <a:ext cx="2189658" cy="908790"/>
            <a:chOff x="9190256" y="5030595"/>
            <a:chExt cx="2189658" cy="908790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11AA59FC-9F03-44E8-A38C-BB51197A64BA}"/>
                </a:ext>
              </a:extLst>
            </p:cNvPr>
            <p:cNvSpPr/>
            <p:nvPr/>
          </p:nvSpPr>
          <p:spPr>
            <a:xfrm>
              <a:off x="9327106" y="5193871"/>
              <a:ext cx="2052808" cy="745514"/>
            </a:xfrm>
            <a:prstGeom prst="rect">
              <a:avLst/>
            </a:prstGeom>
            <a:solidFill>
              <a:srgbClr val="64DECF">
                <a:alpha val="22000"/>
              </a:srgbClr>
            </a:solidFill>
            <a:ln w="317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3360D67-3B55-4F37-B91A-E39469D50384}"/>
                </a:ext>
              </a:extLst>
            </p:cNvPr>
            <p:cNvSpPr/>
            <p:nvPr/>
          </p:nvSpPr>
          <p:spPr>
            <a:xfrm>
              <a:off x="9190256" y="5030595"/>
              <a:ext cx="2052808" cy="745514"/>
            </a:xfrm>
            <a:prstGeom prst="rect">
              <a:avLst/>
            </a:prstGeom>
            <a:solidFill>
              <a:srgbClr val="64DECF"/>
            </a:solidFill>
            <a:ln w="31750"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Light" panose="00000300000000000000" pitchFamily="2" charset="-127"/>
                </a:rPr>
                <a:t>Testing</a:t>
              </a:r>
              <a:endParaRPr lang="ko-KR" altLang="en-US" dirty="0">
                <a:solidFill>
                  <a:schemeClr val="bg1"/>
                </a:solidFill>
                <a:latin typeface="여기어때 잘난체" panose="020B0600000101010101" pitchFamily="50" charset="-127"/>
                <a:ea typeface="여기어때 잘난체" panose="020B0600000101010101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D4974FD-2750-403E-BF77-55BA0666CF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045" y="2548945"/>
            <a:ext cx="8861015" cy="1737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056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2AA4792-6CD0-407B-B980-D635438EAA9D}"/>
              </a:ext>
            </a:extLst>
          </p:cNvPr>
          <p:cNvSpPr/>
          <p:nvPr/>
        </p:nvSpPr>
        <p:spPr>
          <a:xfrm>
            <a:off x="5445239" y="360000"/>
            <a:ext cx="12735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향후 일정</a:t>
            </a:r>
            <a:endParaRPr lang="ko-KR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0E4565-07A9-4FBB-B4C3-9A5361D6D976}"/>
              </a:ext>
            </a:extLst>
          </p:cNvPr>
          <p:cNvSpPr txBox="1"/>
          <p:nvPr/>
        </p:nvSpPr>
        <p:spPr>
          <a:xfrm>
            <a:off x="4509565" y="129167"/>
            <a:ext cx="9364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6AACFEA-A31C-4EF9-8AB9-C5C25DAE7F2F}"/>
              </a:ext>
            </a:extLst>
          </p:cNvPr>
          <p:cNvSpPr/>
          <p:nvPr/>
        </p:nvSpPr>
        <p:spPr>
          <a:xfrm>
            <a:off x="4652553" y="137754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논문 제출</a:t>
            </a:r>
            <a:endParaRPr lang="ko-KR" altLang="en-US" sz="18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7B1F6D5B-2CC5-C676-BC77-13C8A5E9B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1" y="2843642"/>
            <a:ext cx="4745084" cy="2169664"/>
          </a:xfrm>
          <a:prstGeom prst="rect">
            <a:avLst/>
          </a:prstGeom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A45F2FDA-BE97-9FD5-BEC2-1283F24D09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6203" y="2835350"/>
            <a:ext cx="3521860" cy="217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014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8D9D9645-2F2B-4BB1-B5BA-17C241E6CFC2}"/>
              </a:ext>
            </a:extLst>
          </p:cNvPr>
          <p:cNvSpPr/>
          <p:nvPr/>
        </p:nvSpPr>
        <p:spPr>
          <a:xfrm>
            <a:off x="0" y="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6559420"/>
            <a:ext cx="12213771" cy="29858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302159E-77B7-4900-98B3-46D353500DA4}"/>
              </a:ext>
            </a:extLst>
          </p:cNvPr>
          <p:cNvSpPr/>
          <p:nvPr/>
        </p:nvSpPr>
        <p:spPr>
          <a:xfrm>
            <a:off x="3839925" y="2836964"/>
            <a:ext cx="4512149" cy="1184071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45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Thank You</a:t>
            </a:r>
            <a:endParaRPr lang="ko-KR" altLang="en-US" sz="45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712407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3BD5C53C-9B19-415C-B6B8-94AEDDE075AC}"/>
              </a:ext>
            </a:extLst>
          </p:cNvPr>
          <p:cNvSpPr/>
          <p:nvPr/>
        </p:nvSpPr>
        <p:spPr>
          <a:xfrm>
            <a:off x="0" y="-1"/>
            <a:ext cx="12213771" cy="860932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4F2EBF-4938-45B7-8EE5-0FCC9BC096A7}"/>
              </a:ext>
            </a:extLst>
          </p:cNvPr>
          <p:cNvSpPr txBox="1"/>
          <p:nvPr/>
        </p:nvSpPr>
        <p:spPr>
          <a:xfrm>
            <a:off x="4770197" y="211748"/>
            <a:ext cx="265160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spc="600" dirty="0">
                <a:solidFill>
                  <a:schemeClr val="bg1"/>
                </a:solidFill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CONTENTS</a:t>
            </a:r>
            <a:endParaRPr lang="ko-KR" altLang="en-US" sz="2800" spc="600" dirty="0">
              <a:solidFill>
                <a:schemeClr val="bg1"/>
              </a:solidFill>
              <a:latin typeface="KoPubWorld돋움체 Light" panose="00000300000000000000" pitchFamily="2" charset="-127"/>
              <a:ea typeface="KoPubWorld돋움체 Light" panose="00000300000000000000" pitchFamily="2" charset="-127"/>
              <a:cs typeface="KoPubWorld돋움체 Light" panose="000003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084F941-B1A5-42ED-AD78-B0F57A275C9B}"/>
              </a:ext>
            </a:extLst>
          </p:cNvPr>
          <p:cNvSpPr txBox="1"/>
          <p:nvPr/>
        </p:nvSpPr>
        <p:spPr>
          <a:xfrm>
            <a:off x="3794070" y="1216653"/>
            <a:ext cx="80983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40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E13764-1EF0-4A6F-8554-79E11A74BCAB}"/>
              </a:ext>
            </a:extLst>
          </p:cNvPr>
          <p:cNvSpPr txBox="1"/>
          <p:nvPr/>
        </p:nvSpPr>
        <p:spPr>
          <a:xfrm>
            <a:off x="5685068" y="2273225"/>
            <a:ext cx="313419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시스템 요구분석 및 정의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BD65EA8-75FC-4381-8F1B-C7736D8545B7}"/>
              </a:ext>
            </a:extLst>
          </p:cNvPr>
          <p:cNvSpPr txBox="1"/>
          <p:nvPr/>
        </p:nvSpPr>
        <p:spPr>
          <a:xfrm>
            <a:off x="5685068" y="3180515"/>
            <a:ext cx="15953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시스템 설계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B9D4B0-4A4D-4B24-9184-A59C3D52A968}"/>
              </a:ext>
            </a:extLst>
          </p:cNvPr>
          <p:cNvSpPr txBox="1"/>
          <p:nvPr/>
        </p:nvSpPr>
        <p:spPr>
          <a:xfrm>
            <a:off x="5685068" y="5895476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향후 일정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5E7C0A-107D-42CB-B9CD-E10345F601C6}"/>
              </a:ext>
            </a:extLst>
          </p:cNvPr>
          <p:cNvSpPr txBox="1"/>
          <p:nvPr/>
        </p:nvSpPr>
        <p:spPr>
          <a:xfrm>
            <a:off x="5685068" y="4085502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진행 상황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B3CB60C-CD34-4E14-914C-4591010964E0}"/>
              </a:ext>
            </a:extLst>
          </p:cNvPr>
          <p:cNvSpPr txBox="1"/>
          <p:nvPr/>
        </p:nvSpPr>
        <p:spPr>
          <a:xfrm>
            <a:off x="5685068" y="4990489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이슈사항 및 해결방안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664368F-6243-4C59-A154-BFD299761849}"/>
              </a:ext>
            </a:extLst>
          </p:cNvPr>
          <p:cNvSpPr txBox="1"/>
          <p:nvPr/>
        </p:nvSpPr>
        <p:spPr>
          <a:xfrm>
            <a:off x="3794071" y="2121640"/>
            <a:ext cx="80983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40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077DCCE-177C-4F6E-B90D-A674988AF197}"/>
              </a:ext>
            </a:extLst>
          </p:cNvPr>
          <p:cNvSpPr txBox="1"/>
          <p:nvPr/>
        </p:nvSpPr>
        <p:spPr>
          <a:xfrm>
            <a:off x="3792466" y="3026627"/>
            <a:ext cx="81144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0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79BA174-C494-4222-B3C2-993C50EBFDBB}"/>
              </a:ext>
            </a:extLst>
          </p:cNvPr>
          <p:cNvSpPr txBox="1"/>
          <p:nvPr/>
        </p:nvSpPr>
        <p:spPr>
          <a:xfrm>
            <a:off x="3794070" y="3931614"/>
            <a:ext cx="809837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04</a:t>
            </a:r>
            <a:endParaRPr lang="ko-KR" altLang="en-US" sz="40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AC9502-0A4E-44AB-BFD9-8DD2BE8BFA10}"/>
              </a:ext>
            </a:extLst>
          </p:cNvPr>
          <p:cNvSpPr txBox="1"/>
          <p:nvPr/>
        </p:nvSpPr>
        <p:spPr>
          <a:xfrm>
            <a:off x="3792466" y="4836601"/>
            <a:ext cx="81144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05</a:t>
            </a:r>
            <a:endParaRPr lang="ko-KR" altLang="en-US" sz="40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41F786A-6093-42AC-B7E0-9F27BD820AE2}"/>
              </a:ext>
            </a:extLst>
          </p:cNvPr>
          <p:cNvSpPr txBox="1"/>
          <p:nvPr/>
        </p:nvSpPr>
        <p:spPr>
          <a:xfrm>
            <a:off x="3792466" y="5741588"/>
            <a:ext cx="811441" cy="707886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0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06</a:t>
            </a:r>
            <a:endParaRPr lang="ko-KR" altLang="en-US" sz="40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8377E0-2C58-441F-8D8D-2F20B4F40051}"/>
              </a:ext>
            </a:extLst>
          </p:cNvPr>
          <p:cNvSpPr txBox="1"/>
          <p:nvPr/>
        </p:nvSpPr>
        <p:spPr>
          <a:xfrm>
            <a:off x="5685068" y="1370541"/>
            <a:ext cx="22365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수행배경 및 목표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28630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4790954" y="360000"/>
            <a:ext cx="26031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수행배경 및 목표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6772CAD-D3BF-45B3-9598-E76B4DF1AE88}"/>
              </a:ext>
            </a:extLst>
          </p:cNvPr>
          <p:cNvSpPr txBox="1"/>
          <p:nvPr/>
        </p:nvSpPr>
        <p:spPr>
          <a:xfrm>
            <a:off x="1267190" y="2149213"/>
            <a:ext cx="482536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276B7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환자가 내시경 결과에 대한 설명을 들을 때</a:t>
            </a:r>
            <a:endParaRPr lang="en-US" altLang="ko-KR" dirty="0">
              <a:solidFill>
                <a:srgbClr val="276B7B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ko-KR" altLang="en-US" dirty="0">
                <a:solidFill>
                  <a:srgbClr val="276B7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현재 사용중인 자료 만으로는 이해하기 어렵다</a:t>
            </a:r>
            <a:endParaRPr lang="en-US" altLang="ko-KR" dirty="0">
              <a:solidFill>
                <a:srgbClr val="276B7B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dirty="0">
              <a:solidFill>
                <a:srgbClr val="276B7B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ko-KR" altLang="en-US" dirty="0">
                <a:solidFill>
                  <a:srgbClr val="276B7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장기 하나에도 여러 부위들로 나뉘어져 있고 용어도 복잡하다</a:t>
            </a:r>
            <a:endParaRPr lang="en-US" altLang="ko-KR" dirty="0">
              <a:solidFill>
                <a:srgbClr val="276B7B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endParaRPr lang="en-US" altLang="ko-KR" dirty="0">
              <a:solidFill>
                <a:srgbClr val="276B7B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  <a:p>
            <a:r>
              <a:rPr lang="ko-KR" altLang="en-US" dirty="0">
                <a:solidFill>
                  <a:srgbClr val="276B7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환자의 이해를 돕고 의사의 설명을 도와줄 수 있는 </a:t>
            </a:r>
            <a:r>
              <a:rPr lang="en-US" altLang="ko-KR" dirty="0">
                <a:solidFill>
                  <a:srgbClr val="276B7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SW</a:t>
            </a:r>
            <a:r>
              <a:rPr lang="ko-KR" altLang="en-US" dirty="0">
                <a:solidFill>
                  <a:srgbClr val="276B7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를 </a:t>
            </a:r>
            <a:r>
              <a:rPr lang="en-US" altLang="ko-KR" dirty="0">
                <a:solidFill>
                  <a:srgbClr val="276B7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AI</a:t>
            </a:r>
            <a:r>
              <a:rPr lang="ko-KR" altLang="en-US" dirty="0">
                <a:solidFill>
                  <a:srgbClr val="276B7B"/>
                </a:solidFill>
                <a:latin typeface="Tmon몬소리 Black" panose="02000A03000000000000" pitchFamily="2" charset="-127"/>
                <a:ea typeface="Tmon몬소리 Black" panose="02000A03000000000000" pitchFamily="2" charset="-127"/>
              </a:rPr>
              <a:t>기술을 활용해 개발하면 좋을 것 같다는 생각이 들었다</a:t>
            </a:r>
            <a:endParaRPr lang="en-US" altLang="ko-KR" dirty="0">
              <a:solidFill>
                <a:srgbClr val="276B7B"/>
              </a:solidFill>
              <a:latin typeface="Tmon몬소리 Black" panose="02000A03000000000000" pitchFamily="2" charset="-127"/>
              <a:ea typeface="Tmon몬소리 Black" panose="02000A03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F5A9086-F95E-4E0A-BDF5-921579692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04" y="1757512"/>
            <a:ext cx="4359018" cy="36457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82FC41-6094-48DD-990A-72F2DCE82010}"/>
              </a:ext>
            </a:extLst>
          </p:cNvPr>
          <p:cNvSpPr txBox="1"/>
          <p:nvPr/>
        </p:nvSpPr>
        <p:spPr>
          <a:xfrm>
            <a:off x="4108009" y="129167"/>
            <a:ext cx="934871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01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42269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6F2695B-1CCD-4101-8131-D8380BCB72E0}"/>
              </a:ext>
            </a:extLst>
          </p:cNvPr>
          <p:cNvGrpSpPr/>
          <p:nvPr/>
        </p:nvGrpSpPr>
        <p:grpSpPr>
          <a:xfrm>
            <a:off x="605351" y="1754154"/>
            <a:ext cx="10970756" cy="3583616"/>
            <a:chOff x="349458" y="2763698"/>
            <a:chExt cx="10970756" cy="2669547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1DA31271-3437-48EF-B5B8-23A36D919861}"/>
                </a:ext>
              </a:extLst>
            </p:cNvPr>
            <p:cNvGrpSpPr/>
            <p:nvPr/>
          </p:nvGrpSpPr>
          <p:grpSpPr>
            <a:xfrm>
              <a:off x="349458" y="2763698"/>
              <a:ext cx="2330756" cy="2669547"/>
              <a:chOff x="546858" y="2763698"/>
              <a:chExt cx="2330756" cy="2669547"/>
            </a:xfrm>
          </p:grpSpPr>
          <p:sp>
            <p:nvSpPr>
              <p:cNvPr id="11" name="직사각형 10">
                <a:extLst>
                  <a:ext uri="{FF2B5EF4-FFF2-40B4-BE49-F238E27FC236}">
                    <a16:creationId xmlns:a16="http://schemas.microsoft.com/office/drawing/2014/main" id="{035FA2C7-AB96-466F-ADBB-DE59414089D8}"/>
                  </a:ext>
                </a:extLst>
              </p:cNvPr>
              <p:cNvSpPr/>
              <p:nvPr/>
            </p:nvSpPr>
            <p:spPr>
              <a:xfrm>
                <a:off x="694250" y="2885327"/>
                <a:ext cx="2183364" cy="2547918"/>
              </a:xfrm>
              <a:prstGeom prst="rect">
                <a:avLst/>
              </a:prstGeom>
              <a:solidFill>
                <a:srgbClr val="64DECF">
                  <a:alpha val="22000"/>
                </a:srgb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" name="직사각형 11">
                <a:extLst>
                  <a:ext uri="{FF2B5EF4-FFF2-40B4-BE49-F238E27FC236}">
                    <a16:creationId xmlns:a16="http://schemas.microsoft.com/office/drawing/2014/main" id="{DF2059FB-B0CF-4D20-B95D-0C3E245FABAD}"/>
                  </a:ext>
                </a:extLst>
              </p:cNvPr>
              <p:cNvSpPr/>
              <p:nvPr/>
            </p:nvSpPr>
            <p:spPr>
              <a:xfrm>
                <a:off x="557400" y="2763698"/>
                <a:ext cx="2183364" cy="2547918"/>
              </a:xfrm>
              <a:prstGeom prst="rect">
                <a:avLst/>
              </a:prstGeom>
              <a:solidFill>
                <a:srgbClr val="64DECF"/>
              </a:solidFill>
              <a:ln w="31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4D8A287-D4C1-407A-AA5E-3C2764E59AA2}"/>
                  </a:ext>
                </a:extLst>
              </p:cNvPr>
              <p:cNvSpPr txBox="1"/>
              <p:nvPr/>
            </p:nvSpPr>
            <p:spPr>
              <a:xfrm>
                <a:off x="546858" y="3009543"/>
                <a:ext cx="2204450" cy="481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Bold" panose="00000800000000000000" pitchFamily="2" charset="-127"/>
                  </a:rPr>
                  <a:t>01</a:t>
                </a: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Light" panose="00000300000000000000" pitchFamily="2" charset="-127"/>
                  </a:rPr>
                  <a:t>부위별 사진 자동 분류</a:t>
                </a:r>
                <a:endParaRPr lang="en-US" altLang="ko-KR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7DF7D1D7-393C-4BD8-8399-9526B9CCA321}"/>
                  </a:ext>
                </a:extLst>
              </p:cNvPr>
              <p:cNvSpPr txBox="1"/>
              <p:nvPr/>
            </p:nvSpPr>
            <p:spPr>
              <a:xfrm>
                <a:off x="600563" y="4074914"/>
                <a:ext cx="2097048" cy="619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실시간 영상에서 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사진을 캡쳐 하였을 때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부위별로 자동 분류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C94FAF3-4BB5-45AE-A4B8-4113CEB86914}"/>
                  </a:ext>
                </a:extLst>
              </p:cNvPr>
              <p:cNvSpPr txBox="1"/>
              <p:nvPr/>
            </p:nvSpPr>
            <p:spPr>
              <a:xfrm>
                <a:off x="867454" y="3560741"/>
                <a:ext cx="1563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…………………………</a:t>
                </a:r>
              </a:p>
              <a:p>
                <a:pPr algn="ctr"/>
                <a:endPara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B8D7504C-F01A-4F9E-80BA-AB51BC9F0EEA}"/>
                </a:ext>
              </a:extLst>
            </p:cNvPr>
            <p:cNvGrpSpPr/>
            <p:nvPr/>
          </p:nvGrpSpPr>
          <p:grpSpPr>
            <a:xfrm>
              <a:off x="3240917" y="2763698"/>
              <a:ext cx="2320214" cy="2669547"/>
              <a:chOff x="3348021" y="2763698"/>
              <a:chExt cx="2320214" cy="2669547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19DF96BB-B60E-458F-8128-3F4CB0EF3529}"/>
                  </a:ext>
                </a:extLst>
              </p:cNvPr>
              <p:cNvSpPr/>
              <p:nvPr/>
            </p:nvSpPr>
            <p:spPr>
              <a:xfrm>
                <a:off x="3484871" y="2885327"/>
                <a:ext cx="2183364" cy="2547918"/>
              </a:xfrm>
              <a:prstGeom prst="rect">
                <a:avLst/>
              </a:prstGeom>
              <a:solidFill>
                <a:srgbClr val="64DECF">
                  <a:alpha val="22000"/>
                </a:srgb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BC636778-AA4A-46C7-936E-513805ABE109}"/>
                  </a:ext>
                </a:extLst>
              </p:cNvPr>
              <p:cNvSpPr/>
              <p:nvPr/>
            </p:nvSpPr>
            <p:spPr>
              <a:xfrm>
                <a:off x="3348021" y="2763698"/>
                <a:ext cx="2183364" cy="2547918"/>
              </a:xfrm>
              <a:prstGeom prst="rect">
                <a:avLst/>
              </a:prstGeom>
              <a:solidFill>
                <a:srgbClr val="64DECF"/>
              </a:solidFill>
              <a:ln w="31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11331BF-667A-4D98-9A3E-0FC4F70679F6}"/>
                  </a:ext>
                </a:extLst>
              </p:cNvPr>
              <p:cNvSpPr txBox="1"/>
              <p:nvPr/>
            </p:nvSpPr>
            <p:spPr>
              <a:xfrm>
                <a:off x="3366332" y="3009543"/>
                <a:ext cx="2146743" cy="481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Bold" panose="00000800000000000000" pitchFamily="2" charset="-127"/>
                  </a:rPr>
                  <a:t>02</a:t>
                </a: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Light" panose="00000300000000000000" pitchFamily="2" charset="-127"/>
                  </a:rPr>
                  <a:t>현재 부위실시간 표시</a:t>
                </a:r>
                <a:endParaRPr lang="en-US" altLang="ko-KR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84656DFE-2AC9-4453-93AE-059578FE640A}"/>
                  </a:ext>
                </a:extLst>
              </p:cNvPr>
              <p:cNvSpPr txBox="1"/>
              <p:nvPr/>
            </p:nvSpPr>
            <p:spPr>
              <a:xfrm>
                <a:off x="3404016" y="4074914"/>
                <a:ext cx="2025702" cy="61903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분류된 사진의 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위치가 어디인지 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환자에게 명시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3161586-B52E-45E7-B0E1-0A9CC0C3AB0E}"/>
                  </a:ext>
                </a:extLst>
              </p:cNvPr>
              <p:cNvSpPr txBox="1"/>
              <p:nvPr/>
            </p:nvSpPr>
            <p:spPr>
              <a:xfrm>
                <a:off x="3658075" y="3560741"/>
                <a:ext cx="1563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…………………………</a:t>
                </a:r>
              </a:p>
              <a:p>
                <a:pPr algn="ctr"/>
                <a:endPara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0A49B458-0E00-4257-827B-EEF45BAEDAD4}"/>
                </a:ext>
              </a:extLst>
            </p:cNvPr>
            <p:cNvGrpSpPr/>
            <p:nvPr/>
          </p:nvGrpSpPr>
          <p:grpSpPr>
            <a:xfrm>
              <a:off x="6110264" y="2763698"/>
              <a:ext cx="2329950" cy="2669547"/>
              <a:chOff x="6253042" y="2763698"/>
              <a:chExt cx="2329950" cy="2669547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93CFA7D2-E2B7-48BA-8270-4DA4E5980417}"/>
                  </a:ext>
                </a:extLst>
              </p:cNvPr>
              <p:cNvSpPr/>
              <p:nvPr/>
            </p:nvSpPr>
            <p:spPr>
              <a:xfrm>
                <a:off x="6399628" y="2885327"/>
                <a:ext cx="2183364" cy="2547918"/>
              </a:xfrm>
              <a:prstGeom prst="rect">
                <a:avLst/>
              </a:prstGeom>
              <a:solidFill>
                <a:srgbClr val="64DECF">
                  <a:alpha val="22000"/>
                </a:srgb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E19C655A-D997-4BEB-92BF-829019F46E6C}"/>
                  </a:ext>
                </a:extLst>
              </p:cNvPr>
              <p:cNvSpPr/>
              <p:nvPr/>
            </p:nvSpPr>
            <p:spPr>
              <a:xfrm>
                <a:off x="6262778" y="2763698"/>
                <a:ext cx="2183364" cy="2547918"/>
              </a:xfrm>
              <a:prstGeom prst="rect">
                <a:avLst/>
              </a:prstGeom>
              <a:solidFill>
                <a:srgbClr val="64DECF"/>
              </a:solidFill>
              <a:ln w="31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265F02F-D67C-4136-81C9-EE24EDC067B2}"/>
                  </a:ext>
                </a:extLst>
              </p:cNvPr>
              <p:cNvSpPr txBox="1"/>
              <p:nvPr/>
            </p:nvSpPr>
            <p:spPr>
              <a:xfrm>
                <a:off x="6383683" y="3009543"/>
                <a:ext cx="1941557" cy="481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Bold" panose="00000800000000000000" pitchFamily="2" charset="-127"/>
                  </a:rPr>
                  <a:t>03</a:t>
                </a: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Light" panose="00000300000000000000" pitchFamily="2" charset="-127"/>
                  </a:rPr>
                  <a:t>이상유무 발생 체크</a:t>
                </a:r>
                <a:endParaRPr lang="en-US" altLang="ko-KR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F00C73D4-3160-4AF9-99D5-33C0BDA7297B}"/>
                  </a:ext>
                </a:extLst>
              </p:cNvPr>
              <p:cNvSpPr txBox="1"/>
              <p:nvPr/>
            </p:nvSpPr>
            <p:spPr>
              <a:xfrm>
                <a:off x="6253042" y="4074914"/>
                <a:ext cx="2202847" cy="619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현재 영상 또는 사진에서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이상 유무 판단 후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이상 부위를 표시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80FEDA5E-8D3E-4F18-8585-72C94B5B1C61}"/>
                  </a:ext>
                </a:extLst>
              </p:cNvPr>
              <p:cNvSpPr txBox="1"/>
              <p:nvPr/>
            </p:nvSpPr>
            <p:spPr>
              <a:xfrm>
                <a:off x="6572832" y="3560741"/>
                <a:ext cx="1563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…………………………</a:t>
                </a:r>
              </a:p>
              <a:p>
                <a:pPr algn="ctr"/>
                <a:endPara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B0AB1D40-F982-48A8-8CBA-B55265A265B5}"/>
                </a:ext>
              </a:extLst>
            </p:cNvPr>
            <p:cNvGrpSpPr/>
            <p:nvPr/>
          </p:nvGrpSpPr>
          <p:grpSpPr>
            <a:xfrm>
              <a:off x="9000000" y="2763698"/>
              <a:ext cx="2320214" cy="2669547"/>
              <a:chOff x="9314386" y="2763698"/>
              <a:chExt cx="2320214" cy="2669547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:a16="http://schemas.microsoft.com/office/drawing/2014/main" id="{27DE9E28-A28C-4854-AAD6-E876BB6ECF55}"/>
                  </a:ext>
                </a:extLst>
              </p:cNvPr>
              <p:cNvSpPr/>
              <p:nvPr/>
            </p:nvSpPr>
            <p:spPr>
              <a:xfrm>
                <a:off x="9451236" y="2885327"/>
                <a:ext cx="2183364" cy="2547918"/>
              </a:xfrm>
              <a:prstGeom prst="rect">
                <a:avLst/>
              </a:prstGeom>
              <a:solidFill>
                <a:srgbClr val="64DECF">
                  <a:alpha val="22000"/>
                </a:srgbClr>
              </a:solidFill>
              <a:ln w="317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직사각형 42">
                <a:extLst>
                  <a:ext uri="{FF2B5EF4-FFF2-40B4-BE49-F238E27FC236}">
                    <a16:creationId xmlns:a16="http://schemas.microsoft.com/office/drawing/2014/main" id="{94E4D6F4-98EE-4267-895A-E5557213009F}"/>
                  </a:ext>
                </a:extLst>
              </p:cNvPr>
              <p:cNvSpPr/>
              <p:nvPr/>
            </p:nvSpPr>
            <p:spPr>
              <a:xfrm>
                <a:off x="9314386" y="2763698"/>
                <a:ext cx="2183364" cy="2547918"/>
              </a:xfrm>
              <a:prstGeom prst="rect">
                <a:avLst/>
              </a:prstGeom>
              <a:solidFill>
                <a:srgbClr val="64DECF"/>
              </a:solidFill>
              <a:ln w="31750"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0A9D3C4-3F20-43FC-873A-22FAAF9B2028}"/>
                  </a:ext>
                </a:extLst>
              </p:cNvPr>
              <p:cNvSpPr txBox="1"/>
              <p:nvPr/>
            </p:nvSpPr>
            <p:spPr>
              <a:xfrm>
                <a:off x="9874510" y="3009543"/>
                <a:ext cx="1063113" cy="48147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2000" b="1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Bold" panose="00000800000000000000" pitchFamily="2" charset="-127"/>
                  </a:rPr>
                  <a:t>04</a:t>
                </a: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여기어때 잘난체" panose="020B0600000101010101" pitchFamily="50" charset="-127"/>
                    <a:ea typeface="여기어때 잘난체" panose="020B0600000101010101" pitchFamily="50" charset="-127"/>
                    <a:cs typeface="KoPubWorld돋움체 Light" panose="00000300000000000000" pitchFamily="2" charset="-127"/>
                  </a:rPr>
                  <a:t>누락 경고</a:t>
                </a:r>
                <a:endParaRPr lang="en-US" altLang="ko-KR" sz="1600" dirty="0">
                  <a:solidFill>
                    <a:schemeClr val="bg1"/>
                  </a:solidFill>
                  <a:latin typeface="여기어때 잘난체" panose="020B0600000101010101" pitchFamily="50" charset="-127"/>
                  <a:ea typeface="여기어때 잘난체" panose="020B0600000101010101" pitchFamily="50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460EF0-5A0F-4A79-B1CB-B9D5B6ED60FC}"/>
                  </a:ext>
                </a:extLst>
              </p:cNvPr>
              <p:cNvSpPr txBox="1"/>
              <p:nvPr/>
            </p:nvSpPr>
            <p:spPr>
              <a:xfrm>
                <a:off x="9610022" y="4074914"/>
                <a:ext cx="1592103" cy="619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촬영 하지 않은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부분이 있을 경우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  <a:p>
                <a:pPr algn="ctr"/>
                <a:r>
                  <a:rPr lang="ko-KR" altLang="en-US" sz="1600" dirty="0">
                    <a:solidFill>
                      <a:schemeClr val="bg1"/>
                    </a:solidFill>
                    <a:latin typeface="Tmon몬소리 Black" panose="02000A03000000000000" pitchFamily="2" charset="-127"/>
                    <a:ea typeface="Tmon몬소리 Black" panose="02000A03000000000000" pitchFamily="2" charset="-127"/>
                    <a:cs typeface="KoPubWorld돋움체 Light" panose="00000300000000000000" pitchFamily="2" charset="-127"/>
                  </a:rPr>
                  <a:t>경고 알람 </a:t>
                </a:r>
                <a:endParaRPr lang="en-US" altLang="ko-KR" sz="1600" dirty="0">
                  <a:solidFill>
                    <a:schemeClr val="bg1"/>
                  </a:solidFill>
                  <a:latin typeface="Tmon몬소리 Black" panose="02000A03000000000000" pitchFamily="2" charset="-127"/>
                  <a:ea typeface="Tmon몬소리 Black" panose="02000A03000000000000" pitchFamily="2" charset="-127"/>
                  <a:cs typeface="KoPubWorld돋움체 Light" panose="00000300000000000000" pitchFamily="2" charset="-127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B84ABF85-7406-4EA3-8982-AEC91A163FB7}"/>
                  </a:ext>
                </a:extLst>
              </p:cNvPr>
              <p:cNvSpPr txBox="1"/>
              <p:nvPr/>
            </p:nvSpPr>
            <p:spPr>
              <a:xfrm>
                <a:off x="9624440" y="3560741"/>
                <a:ext cx="156324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sz="1200" dirty="0">
                    <a:solidFill>
                      <a:schemeClr val="bg1"/>
                    </a:solidFill>
                    <a:latin typeface="KoPubWorld돋움체 Bold" panose="00000800000000000000" pitchFamily="2" charset="-127"/>
                    <a:ea typeface="KoPubWorld돋움체 Bold" panose="00000800000000000000" pitchFamily="2" charset="-127"/>
                    <a:cs typeface="KoPubWorld돋움체 Bold" panose="00000800000000000000" pitchFamily="2" charset="-127"/>
                  </a:rPr>
                  <a:t>…………………………</a:t>
                </a:r>
              </a:p>
              <a:p>
                <a:pPr algn="ctr"/>
                <a:endParaRPr lang="en-US" altLang="ko-KR" sz="1200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endParaRPr>
              </a:p>
            </p:txBody>
          </p:sp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7C30BA52-BDBE-46D5-AEC8-1B0CAAE9FE5E}"/>
              </a:ext>
            </a:extLst>
          </p:cNvPr>
          <p:cNvSpPr txBox="1"/>
          <p:nvPr/>
        </p:nvSpPr>
        <p:spPr>
          <a:xfrm>
            <a:off x="3725455" y="129167"/>
            <a:ext cx="934872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02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EE2D44A-5606-4B71-B247-A47F6FA197C1}"/>
              </a:ext>
            </a:extLst>
          </p:cNvPr>
          <p:cNvSpPr/>
          <p:nvPr/>
        </p:nvSpPr>
        <p:spPr>
          <a:xfrm>
            <a:off x="4363432" y="359999"/>
            <a:ext cx="34582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시스템 요구분석 및 정의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7880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D0033C3-456D-4151-9AAB-F0A2E961A5B6}"/>
              </a:ext>
            </a:extLst>
          </p:cNvPr>
          <p:cNvSpPr/>
          <p:nvPr/>
        </p:nvSpPr>
        <p:spPr>
          <a:xfrm>
            <a:off x="5157111" y="360558"/>
            <a:ext cx="186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시스템 설계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3CA2624-04D4-4961-BEC1-1077F5E6B7DD}"/>
              </a:ext>
            </a:extLst>
          </p:cNvPr>
          <p:cNvSpPr txBox="1"/>
          <p:nvPr/>
        </p:nvSpPr>
        <p:spPr>
          <a:xfrm>
            <a:off x="4397363" y="129726"/>
            <a:ext cx="9364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54D6C3AB-99CE-47CD-A0BD-883587446023}"/>
              </a:ext>
            </a:extLst>
          </p:cNvPr>
          <p:cNvSpPr/>
          <p:nvPr/>
        </p:nvSpPr>
        <p:spPr>
          <a:xfrm>
            <a:off x="4652553" y="128423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Usecase</a:t>
            </a:r>
            <a:r>
              <a:rPr lang="en-US" altLang="ko-KR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 Diagram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7B31503-54F8-447A-80F8-F64B76398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74506" y="1815135"/>
            <a:ext cx="8042988" cy="491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583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059BD0-04CD-4D57-87E6-C2EFB9681965}"/>
              </a:ext>
            </a:extLst>
          </p:cNvPr>
          <p:cNvSpPr/>
          <p:nvPr/>
        </p:nvSpPr>
        <p:spPr>
          <a:xfrm>
            <a:off x="4652553" y="128423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Sequence Diagram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B61DCF-2293-4E57-A7A9-B79E5512BF4A}"/>
              </a:ext>
            </a:extLst>
          </p:cNvPr>
          <p:cNvSpPr/>
          <p:nvPr/>
        </p:nvSpPr>
        <p:spPr>
          <a:xfrm>
            <a:off x="5157111" y="360558"/>
            <a:ext cx="186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시스템 설계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29EE4A-FA0E-46FD-8945-68DFEF7E113B}"/>
              </a:ext>
            </a:extLst>
          </p:cNvPr>
          <p:cNvSpPr txBox="1"/>
          <p:nvPr/>
        </p:nvSpPr>
        <p:spPr>
          <a:xfrm>
            <a:off x="4397363" y="129726"/>
            <a:ext cx="9364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7DE56F-A282-A609-0575-E7E6BD763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26432" y="1981302"/>
            <a:ext cx="5339135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60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059BD0-04CD-4D57-87E6-C2EFB9681965}"/>
              </a:ext>
            </a:extLst>
          </p:cNvPr>
          <p:cNvSpPr/>
          <p:nvPr/>
        </p:nvSpPr>
        <p:spPr>
          <a:xfrm>
            <a:off x="4652553" y="128423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Sequence Diagram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B61DCF-2293-4E57-A7A9-B79E5512BF4A}"/>
              </a:ext>
            </a:extLst>
          </p:cNvPr>
          <p:cNvSpPr/>
          <p:nvPr/>
        </p:nvSpPr>
        <p:spPr>
          <a:xfrm>
            <a:off x="5157111" y="360558"/>
            <a:ext cx="186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시스템 설계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29EE4A-FA0E-46FD-8945-68DFEF7E113B}"/>
              </a:ext>
            </a:extLst>
          </p:cNvPr>
          <p:cNvSpPr txBox="1"/>
          <p:nvPr/>
        </p:nvSpPr>
        <p:spPr>
          <a:xfrm>
            <a:off x="4397363" y="129726"/>
            <a:ext cx="9364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29D49FE-1719-E514-4EB9-B90C91EDEA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28838" y="1981302"/>
            <a:ext cx="473432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906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31059BD0-04CD-4D57-87E6-C2EFB9681965}"/>
              </a:ext>
            </a:extLst>
          </p:cNvPr>
          <p:cNvSpPr/>
          <p:nvPr/>
        </p:nvSpPr>
        <p:spPr>
          <a:xfrm>
            <a:off x="4652553" y="128423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Sequence Diagram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FB61DCF-2293-4E57-A7A9-B79E5512BF4A}"/>
              </a:ext>
            </a:extLst>
          </p:cNvPr>
          <p:cNvSpPr/>
          <p:nvPr/>
        </p:nvSpPr>
        <p:spPr>
          <a:xfrm>
            <a:off x="5157111" y="360558"/>
            <a:ext cx="186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시스템 설계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629EE4A-FA0E-46FD-8945-68DFEF7E113B}"/>
              </a:ext>
            </a:extLst>
          </p:cNvPr>
          <p:cNvSpPr txBox="1"/>
          <p:nvPr/>
        </p:nvSpPr>
        <p:spPr>
          <a:xfrm>
            <a:off x="4397363" y="129726"/>
            <a:ext cx="9364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B129CC1-9F6E-CE6A-3950-EF201BA062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13143" y="1981302"/>
            <a:ext cx="5365713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979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505D9C9E-8325-4A59-BEFC-3BC22C85BDAD}"/>
              </a:ext>
            </a:extLst>
          </p:cNvPr>
          <p:cNvSpPr/>
          <p:nvPr/>
        </p:nvSpPr>
        <p:spPr>
          <a:xfrm flipV="1">
            <a:off x="557400" y="1001162"/>
            <a:ext cx="11077200" cy="18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01C6A3A3-D197-44F6-A166-4E8569B9E377}"/>
              </a:ext>
            </a:extLst>
          </p:cNvPr>
          <p:cNvSpPr/>
          <p:nvPr/>
        </p:nvSpPr>
        <p:spPr>
          <a:xfrm>
            <a:off x="4652553" y="1284232"/>
            <a:ext cx="2880000" cy="432000"/>
          </a:xfrm>
          <a:prstGeom prst="rect">
            <a:avLst/>
          </a:prstGeom>
          <a:solidFill>
            <a:srgbClr val="64D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Light" panose="00000300000000000000" pitchFamily="2" charset="-127"/>
              </a:rPr>
              <a:t>Class Diagram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BF9526D-2873-43A0-963D-872979B7B656}"/>
              </a:ext>
            </a:extLst>
          </p:cNvPr>
          <p:cNvSpPr/>
          <p:nvPr/>
        </p:nvSpPr>
        <p:spPr>
          <a:xfrm>
            <a:off x="5157111" y="360558"/>
            <a:ext cx="186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KoPubWorld돋움체 Bold" panose="00000800000000000000" pitchFamily="2" charset="-127"/>
              </a:rPr>
              <a:t>시스템 설계</a:t>
            </a:r>
            <a:endParaRPr lang="ko-KR" altLang="en-US" sz="1800" dirty="0">
              <a:solidFill>
                <a:schemeClr val="tx1">
                  <a:lumMod val="65000"/>
                  <a:lumOff val="35000"/>
                </a:schemeClr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  <a:cs typeface="KoPubWorld돋움체 Light" panose="00000300000000000000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9ED2514C-A5E0-49BB-936C-E34E054FB966}"/>
              </a:ext>
            </a:extLst>
          </p:cNvPr>
          <p:cNvSpPr txBox="1"/>
          <p:nvPr/>
        </p:nvSpPr>
        <p:spPr>
          <a:xfrm>
            <a:off x="4397363" y="129726"/>
            <a:ext cx="936475" cy="830997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/>
            <a:r>
              <a:rPr lang="en-US" altLang="ko-KR" sz="4800" dirty="0">
                <a:solidFill>
                  <a:srgbClr val="64DECF"/>
                </a:solidFill>
                <a:latin typeface="Britannic Bold" panose="020B0903060703020204" pitchFamily="34" charset="0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03</a:t>
            </a:r>
            <a:endParaRPr lang="ko-KR" altLang="en-US" sz="4800" dirty="0">
              <a:solidFill>
                <a:srgbClr val="64DECF"/>
              </a:solidFill>
              <a:latin typeface="Britannic Bold" panose="020B0903060703020204" pitchFamily="34" charset="0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6E1ED5-6D92-47D9-80F6-5810AE916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58056" y="1810631"/>
            <a:ext cx="7675887" cy="4952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8685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1282</TotalTime>
  <Words>284</Words>
  <Application>Microsoft Office PowerPoint</Application>
  <PresentationFormat>와이드스크린</PresentationFormat>
  <Paragraphs>105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6" baseType="lpstr">
      <vt:lpstr>휴먼둥근헤드라인</vt:lpstr>
      <vt:lpstr>KoPubWorld돋움체 Light</vt:lpstr>
      <vt:lpstr>Arial</vt:lpstr>
      <vt:lpstr>KoPubWorld돋움체 Bold</vt:lpstr>
      <vt:lpstr>Tmon몬소리 Black</vt:lpstr>
      <vt:lpstr>Britannic Bold</vt:lpstr>
      <vt:lpstr>맑은 고딕</vt:lpstr>
      <vt:lpstr>여기어때 잘난체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 유진</dc:creator>
  <cp:lastModifiedBy>황지욱</cp:lastModifiedBy>
  <cp:revision>33</cp:revision>
  <dcterms:created xsi:type="dcterms:W3CDTF">2020-01-03T14:16:53Z</dcterms:created>
  <dcterms:modified xsi:type="dcterms:W3CDTF">2022-05-02T10:43:07Z</dcterms:modified>
</cp:coreProperties>
</file>